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68" r:id="rId15"/>
    <p:sldId id="284" r:id="rId16"/>
    <p:sldId id="269" r:id="rId17"/>
    <p:sldId id="274" r:id="rId18"/>
    <p:sldId id="270" r:id="rId19"/>
    <p:sldId id="273" r:id="rId20"/>
    <p:sldId id="281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0" r:id="rId29"/>
    <p:sldId id="285" r:id="rId30"/>
    <p:sldId id="286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5DBEF-3292-4C23-AC9C-F6D405C4202B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95F20-043D-45F3-BD69-7E244CC6B2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49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5F20-043D-45F3-BD69-7E244CC6B29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35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1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5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18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4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1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9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28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35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87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83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55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211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garantF1://10035300.21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843" y="487443"/>
            <a:ext cx="4381161" cy="58415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" y="0"/>
            <a:ext cx="91424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286" y="2568817"/>
            <a:ext cx="5366698" cy="3133968"/>
          </a:xfrm>
        </p:spPr>
        <p:txBody>
          <a:bodyPr>
            <a:normAutofit/>
          </a:bodyPr>
          <a:lstStyle/>
          <a:p>
            <a:pPr algn="l"/>
            <a:r>
              <a:rPr lang="ru-RU" sz="4800" b="1">
                <a:solidFill>
                  <a:srgbClr val="1F2D29"/>
                </a:solidFill>
              </a:rPr>
              <a:t>Гражданское процессуальное право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9286" y="1325691"/>
            <a:ext cx="3266383" cy="1138426"/>
          </a:xfrm>
        </p:spPr>
        <p:txBody>
          <a:bodyPr>
            <a:normAutofit/>
          </a:bodyPr>
          <a:lstStyle/>
          <a:p>
            <a:pPr algn="l"/>
            <a:r>
              <a:rPr lang="ru-RU" sz="1400" b="1">
                <a:solidFill>
                  <a:srgbClr val="1F2D29"/>
                </a:solidFill>
              </a:rPr>
              <a:t>Лекция№9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663C086-1480-4E81-BD6F-3E43A4C38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894841" y="2792040"/>
            <a:ext cx="353147" cy="26486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Стадии судебного процесса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возбуждение гражданского дела;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 подготовка дела к судебному разбирательству;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судебное разбирательство гражданского дела 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обжалование решений и определений суда, не вступивших в законную силу (производство в суде второй инстанции -глава 39. Производство в суде апелляционной инстанции);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 пересмотр решений и определений в порядке надзора (Глава 41. Производство в суде кассационной инстанции (в ред. ФЗ от 09.12.2010 N 353-ФЗ);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 пересмотр решений по вновь открывшимся обстоятельствам (гл.42 ГПК РФ);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i="1" dirty="0"/>
              <a:t>исполнительное производство  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06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Исковое заявление - это заявление, которое подает в суд лицо для защиты своего нарушенного или оспоренного права или интереса</a:t>
            </a:r>
          </a:p>
          <a:p>
            <a:r>
              <a:rPr lang="ru-RU" sz="4000" dirty="0"/>
              <a:t>(Глава 12. Предъявление иска</a:t>
            </a:r>
          </a:p>
          <a:p>
            <a:r>
              <a:rPr lang="ru-RU" sz="4000" dirty="0"/>
              <a:t>Статья 131. Форма и содержание искового заявления)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8451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Элементы 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7339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-предмет;</a:t>
            </a:r>
          </a:p>
          <a:p>
            <a:r>
              <a:rPr lang="ru-RU" sz="4800" dirty="0"/>
              <a:t> -основание иска</a:t>
            </a:r>
          </a:p>
        </p:txBody>
      </p:sp>
    </p:spTree>
    <p:extLst>
      <p:ext uri="{BB962C8B-B14F-4D97-AF65-F5344CB8AC3E}">
        <p14:creationId xmlns:p14="http://schemas.microsoft.com/office/powerpoint/2010/main" val="29637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Предмет 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-материально-правовое требование истца к ответчику</a:t>
            </a:r>
          </a:p>
          <a:p>
            <a:endParaRPr lang="ru-RU" sz="3600" dirty="0"/>
          </a:p>
          <a:p>
            <a:endParaRPr lang="ru-RU" sz="3600" dirty="0"/>
          </a:p>
          <a:p>
            <a:r>
              <a:rPr lang="ru-RU" sz="4000" i="1" dirty="0"/>
              <a:t>Оно, как правило, располагаются в конце заявления после слов «прошу суд…»</a:t>
            </a:r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5443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основание 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204864"/>
            <a:ext cx="9324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обстоятельства, на которых истец основывает свои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392700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64701B-6088-894E-905B-68915F37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471" y="326017"/>
            <a:ext cx="4657687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4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6583362"/>
          </a:xfrm>
        </p:spPr>
        <p:txBody>
          <a:bodyPr>
            <a:noAutofit/>
          </a:bodyPr>
          <a:lstStyle/>
          <a:p>
            <a:r>
              <a:rPr lang="ru-RU" sz="5400" b="1" dirty="0"/>
              <a:t>цена иска</a:t>
            </a:r>
            <a:br>
              <a:rPr lang="ru-RU" b="1" dirty="0"/>
            </a:br>
            <a:r>
              <a:rPr lang="ru-RU" dirty="0"/>
              <a:t>представляет собой институт искового производства, характеризующий стоимостное денежное выражение предмета спора между истцом и ответчиком</a:t>
            </a:r>
          </a:p>
        </p:txBody>
      </p:sp>
    </p:spTree>
    <p:extLst>
      <p:ext uri="{BB962C8B-B14F-4D97-AF65-F5344CB8AC3E}">
        <p14:creationId xmlns:p14="http://schemas.microsoft.com/office/powerpoint/2010/main" val="179063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Верховный Суд РФ (в обзоре за 4 кв. 2008) </a:t>
            </a:r>
          </a:p>
          <a:p>
            <a:endParaRPr lang="ru-RU" sz="3600" dirty="0"/>
          </a:p>
          <a:p>
            <a:r>
              <a:rPr lang="ru-RU" sz="3600" dirty="0"/>
              <a:t>-в случае причинения вреда вследствие гибели близкого родственника право на возмещение морального вреда имеют супруг, родители, дети, родные братья и сестры, дедушки, бабушки и внуки.</a:t>
            </a:r>
          </a:p>
        </p:txBody>
      </p:sp>
    </p:spTree>
    <p:extLst>
      <p:ext uri="{BB962C8B-B14F-4D97-AF65-F5344CB8AC3E}">
        <p14:creationId xmlns:p14="http://schemas.microsoft.com/office/powerpoint/2010/main" val="327169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6632"/>
            <a:ext cx="91543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Участники процесса</a:t>
            </a:r>
          </a:p>
          <a:p>
            <a:pPr algn="ctr"/>
            <a:endParaRPr lang="ru-RU" sz="4000" b="1" dirty="0"/>
          </a:p>
          <a:p>
            <a:r>
              <a:rPr lang="ru-RU" sz="4000" b="1" dirty="0"/>
              <a:t>-лица, участвующие в деле (4 ГПК РФ; Статья 34 ГПК РФ)</a:t>
            </a:r>
          </a:p>
          <a:p>
            <a:r>
              <a:rPr lang="ru-RU" sz="4000" b="1" dirty="0"/>
              <a:t>- участники, которые не могут иметь никакого юридического интереса в деле (свидетелей, переводчиков, экспертов, секретарей судебных заседаний …)</a:t>
            </a:r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5984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0364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/>
                <a:ea typeface="Calibri"/>
              </a:rPr>
              <a:t>Сторонами гражданского дела</a:t>
            </a:r>
          </a:p>
          <a:p>
            <a:r>
              <a:rPr lang="ru-RU" sz="4400" b="1" dirty="0">
                <a:effectLst/>
                <a:latin typeface="Times New Roman"/>
                <a:ea typeface="Calibri"/>
              </a:rPr>
              <a:t> </a:t>
            </a:r>
          </a:p>
          <a:p>
            <a:r>
              <a:rPr lang="ru-RU" sz="3600" b="1" dirty="0">
                <a:effectLst/>
                <a:latin typeface="Times New Roman"/>
                <a:ea typeface="Calibri"/>
              </a:rPr>
              <a:t>называют лиц, гражданско-правовой спор между которыми должен разрешить суд. Стороны в гражданском производстве называются "истец" и "ответчик" (ч. 1 ст. 38 ГПК РФ)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5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7581" y="985292"/>
            <a:ext cx="1008989" cy="1345319"/>
          </a:xfrm>
          <a:prstGeom prst="ellips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0B620B-3E81-4075-BC12-D4FB3E29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" y="0"/>
            <a:ext cx="91424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856" y="1022548"/>
            <a:ext cx="5968748" cy="1308063"/>
          </a:xfrm>
        </p:spPr>
        <p:txBody>
          <a:bodyPr anchor="b">
            <a:normAutofit/>
          </a:bodyPr>
          <a:lstStyle/>
          <a:p>
            <a:pPr algn="l"/>
            <a:r>
              <a:rPr lang="ru-RU" sz="3800" b="1">
                <a:solidFill>
                  <a:srgbClr val="1F2D29"/>
                </a:solidFill>
              </a:rPr>
              <a:t>Предмет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199" y="2641604"/>
            <a:ext cx="6949257" cy="4216396"/>
          </a:xfrm>
        </p:spPr>
        <p:txBody>
          <a:bodyPr anchor="t">
            <a:noAutofit/>
          </a:bodyPr>
          <a:lstStyle/>
          <a:p>
            <a:r>
              <a:rPr lang="ru-RU" sz="2400" dirty="0">
                <a:solidFill>
                  <a:srgbClr val="1F2D29"/>
                </a:solidFill>
              </a:rPr>
              <a:t>предмет гражданского процессуального права можно определить как судопроизводство, процесс, т.е. предметом данной отрасли являются процессуальные правоотношения и процессуальные действия, связанные с осуществлением правосудия по гражданским делам.</a:t>
            </a:r>
          </a:p>
        </p:txBody>
      </p:sp>
    </p:spTree>
    <p:extLst>
      <p:ext uri="{BB962C8B-B14F-4D97-AF65-F5344CB8AC3E}">
        <p14:creationId xmlns:p14="http://schemas.microsoft.com/office/powerpoint/2010/main" val="1994029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4020"/>
            <a:ext cx="8003232" cy="672732"/>
          </a:xfrm>
        </p:spPr>
        <p:txBody>
          <a:bodyPr>
            <a:normAutofit fontScale="90000"/>
          </a:bodyPr>
          <a:lstStyle/>
          <a:p>
            <a:r>
              <a:rPr lang="ru-RU" sz="2700" b="1" cap="all" dirty="0"/>
              <a:t>МЕДИЦИНСКИЙ РАБОТНИК КАК УЧАСТНИК ГРАЖДАНСКОГО ДЕЛА ПО ИСКУ ПАЦИЕНТА: ПРАВОВОЙ СТАТУС</a:t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51544"/>
            <a:ext cx="9361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dirty="0"/>
              <a:t>медицинский работник участвует в деле</a:t>
            </a:r>
          </a:p>
          <a:p>
            <a:r>
              <a:rPr lang="ru-RU" sz="2800" dirty="0"/>
              <a:t>- в качестве третьего лица на стороне ответчика (ст.</a:t>
            </a:r>
            <a:r>
              <a:rPr lang="ru-RU" sz="2800" b="1" dirty="0"/>
              <a:t> </a:t>
            </a:r>
            <a:r>
              <a:rPr lang="ru-RU" sz="2800" dirty="0"/>
              <a:t>34, 42)</a:t>
            </a:r>
          </a:p>
          <a:p>
            <a:r>
              <a:rPr lang="ru-RU" sz="2800" dirty="0"/>
              <a:t>-свидетель(ст. 69);</a:t>
            </a:r>
          </a:p>
          <a:p>
            <a:r>
              <a:rPr lang="ru-RU" sz="2800" dirty="0"/>
              <a:t>-специалист (ст.188 )ГПК РФ;</a:t>
            </a:r>
          </a:p>
          <a:p>
            <a:r>
              <a:rPr lang="ru-RU" sz="2800" dirty="0"/>
              <a:t>--эксперт (ст.79-87)</a:t>
            </a:r>
          </a:p>
        </p:txBody>
      </p:sp>
    </p:spTree>
    <p:extLst>
      <p:ext uri="{BB962C8B-B14F-4D97-AF65-F5344CB8AC3E}">
        <p14:creationId xmlns:p14="http://schemas.microsoft.com/office/powerpoint/2010/main" val="76856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Подведомственность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Под </a:t>
            </a:r>
            <a:r>
              <a:rPr lang="ru-RU" sz="2800" b="1" dirty="0"/>
              <a:t>подведомственностью</a:t>
            </a:r>
            <a:r>
              <a:rPr lang="ru-RU" sz="2800" dirty="0"/>
              <a:t> понимают относимость нуждающихся в государственно-властном разрешении споров о праве и иных дел к ведению различных государственных, общественных, смешанных органов и третейских судов, как свойство юридических дел, в силу которых они подлежат разрешению определенными юридическими органами, отнесение спора о праве или иного юридического дела к компетенции определенного органа </a:t>
            </a:r>
          </a:p>
        </p:txBody>
      </p:sp>
    </p:spTree>
    <p:extLst>
      <p:ext uri="{BB962C8B-B14F-4D97-AF65-F5344CB8AC3E}">
        <p14:creationId xmlns:p14="http://schemas.microsoft.com/office/powerpoint/2010/main" val="3269640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Подсудность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51837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Подсудность - это институт (совокупность правовых норм), регулирующий относимость подведомственных судам дел к ведению конкретного суда судебной системы для рассмотрения по первой инстанции</a:t>
            </a:r>
          </a:p>
        </p:txBody>
      </p:sp>
    </p:spTree>
    <p:extLst>
      <p:ext uri="{BB962C8B-B14F-4D97-AF65-F5344CB8AC3E}">
        <p14:creationId xmlns:p14="http://schemas.microsoft.com/office/powerpoint/2010/main" val="2966251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Подсудность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12777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Среди судов общей юрисдикции выделяются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мировые судьи;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районные суды;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Верховные суды республик, краевые и областные суды,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суды городов федерального значения, суды автономной области и автономных округов (суды субъекта РФ);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Верховный Суд РФ</a:t>
            </a:r>
          </a:p>
        </p:txBody>
      </p:sp>
    </p:spTree>
    <p:extLst>
      <p:ext uri="{BB962C8B-B14F-4D97-AF65-F5344CB8AC3E}">
        <p14:creationId xmlns:p14="http://schemas.microsoft.com/office/powerpoint/2010/main" val="1820170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Суды общей юрисдикции</a:t>
            </a:r>
          </a:p>
          <a:p>
            <a:r>
              <a:rPr lang="ru-RU" sz="2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Районный суд рассматривает дела в качестве суда первой и второй инстанции и осуществляет другие полномочия, предусмотренные федеральным конституционным законом. Он является непосредственно вышестоящей судебной инстанцией по отношению к мировым судьям, действующим на территории соответствующего судебного района. Районные суды являются основным звеном судебной системы, в них рассматривается большая часть уголовных дел, а также гражданских и административных дел, подведомственных судам общей юрисдикции.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482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Доказательствами</a:t>
            </a:r>
            <a:r>
              <a:rPr lang="ru-RU" sz="2800" dirty="0"/>
              <a:t> по делу являются полученные в предусмотренном законом порядке сведения о фактах, на основе которых суд устанавливает наличие или отсутствие обстоятельств, обосновывающих требования и возражения сторон, а также иных обстоятельств, имеющих значение для правильного рассмотрения и разрешения дела</a:t>
            </a:r>
          </a:p>
          <a:p>
            <a:r>
              <a:rPr lang="ru-RU" sz="2800" dirty="0"/>
              <a:t>(ст.55 ГПК)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777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rmAutofit fontScale="90000"/>
          </a:bodyPr>
          <a:lstStyle/>
          <a:p>
            <a:r>
              <a:rPr lang="ru-RU" sz="3100" b="1" cap="all" dirty="0"/>
              <a:t>ИСТОРИЯ БОЛЕЗНИ КАК ДОКАЗАТЕЛЬСТВО ПО ГРАЖДАНСКОМУ ДЕЛУ</a:t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090" y="908720"/>
            <a:ext cx="8291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-понятие «истории болезни» является обобщающим и включает в себя всю медицинскую документацию, сопровождающую оказание медицинской помощи или медицинской услуги;</a:t>
            </a:r>
          </a:p>
          <a:p>
            <a:r>
              <a:rPr lang="ru-RU" sz="2400" dirty="0"/>
              <a:t>-история болезни приобщается к материалам гражданского дела в подавляющем большинстве случаев по запросу суда, осуществляемому в порядке части 2 статьи 56 Гражданского Процессуального Кодекса РФ );</a:t>
            </a:r>
          </a:p>
          <a:p>
            <a:r>
              <a:rPr lang="ru-RU" sz="2400" dirty="0"/>
              <a:t>-исключительное право суда на истребование оригинала истории болезни из лечебного учреждения не исключает обязанности лечебного учреждения предоставить полную заверенную копию лицу, в отношении которого история болезни составлена и велась, либо его законному представителю</a:t>
            </a:r>
          </a:p>
        </p:txBody>
      </p:sp>
    </p:spTree>
    <p:extLst>
      <p:ext uri="{BB962C8B-B14F-4D97-AF65-F5344CB8AC3E}">
        <p14:creationId xmlns:p14="http://schemas.microsoft.com/office/powerpoint/2010/main" val="280781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700808"/>
          </a:xfrm>
        </p:spPr>
        <p:txBody>
          <a:bodyPr>
            <a:normAutofit/>
          </a:bodyPr>
          <a:lstStyle/>
          <a:p>
            <a:r>
              <a:rPr lang="ru-RU" b="1" cap="all" dirty="0"/>
              <a:t>ИСТОРИЯ БОЛЕЗНИ КАК ДОКАЗАТЕЛЬСТВО ПО ГРАЖДАНСКОМУ ДЕЛУ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82340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случае оспаривания достоверности сведений, содержащихся в истории болезни, тогда, когда у суда есть основания полагать, что представленная ему история болезни подверглась модификации, искажению, содержит заведомо недостоверные, ложные сведения, история болезни может изменить свой процессуальный статус и из письменного доказательства стать вещественным доказательством, что может свидетельствовать о неблагоприятном развитии судебного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687981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 Каждая сторона должна доказать те обстоятельства, на которые она ссылается как на основания своих требований и возражений, если иное не предусмотрено федеральным законом.</a:t>
            </a:r>
          </a:p>
          <a:p>
            <a:r>
              <a:rPr lang="ru-RU" sz="2800" dirty="0"/>
              <a:t>2. Суд определяет, какие обстоятельства имеют значение для дела, какой стороне надлежит их доказывать, выносит обстоятельства на обсуждение, даже если стороны на какие-либо из них не ссылались</a:t>
            </a:r>
          </a:p>
          <a:p>
            <a:r>
              <a:rPr lang="ru-RU" sz="2800" dirty="0"/>
              <a:t>(ст.56 ГПК)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Доказывание</a:t>
            </a:r>
          </a:p>
        </p:txBody>
      </p:sp>
    </p:spTree>
    <p:extLst>
      <p:ext uri="{BB962C8B-B14F-4D97-AF65-F5344CB8AC3E}">
        <p14:creationId xmlns:p14="http://schemas.microsoft.com/office/powerpoint/2010/main" val="1083674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2C550C-41D7-1D45-8A3E-F87D4C055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8627"/>
            <a:ext cx="5166574" cy="68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9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Структура отрасли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системе гражданского процессуального плана выделяют две части: общую и особенную. </a:t>
            </a:r>
          </a:p>
          <a:p>
            <a:r>
              <a:rPr lang="ru-RU" dirty="0"/>
              <a:t>Можно также выделить специальную часть гражданского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457719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1B9448-95EA-C447-96E4-91B278C4CAAF}"/>
              </a:ext>
            </a:extLst>
          </p:cNvPr>
          <p:cNvSpPr/>
          <p:nvPr/>
        </p:nvSpPr>
        <p:spPr>
          <a:xfrm>
            <a:off x="107504" y="0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РЕШЕНИЕ</a:t>
            </a:r>
          </a:p>
          <a:p>
            <a:r>
              <a:rPr lang="ru-RU" dirty="0">
                <a:latin typeface="Times New Roman" panose="02020603050405020304" pitchFamily="18" charset="0"/>
              </a:rPr>
              <a:t>Именем Российской Федерации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6 апреля 2017 года							                     г. Москва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Измайловский районный суд г. Москвы, в составе председательствующего судьи Купчина В.С., с участием прокурора </a:t>
            </a:r>
            <a:r>
              <a:rPr lang="ru-RU" dirty="0" err="1">
                <a:latin typeface="Times New Roman" panose="02020603050405020304" pitchFamily="18" charset="0"/>
              </a:rPr>
              <a:t>фио</a:t>
            </a:r>
            <a:r>
              <a:rPr lang="ru-RU" dirty="0">
                <a:latin typeface="Times New Roman" panose="02020603050405020304" pitchFamily="18" charset="0"/>
              </a:rPr>
              <a:t>, при секретаре </a:t>
            </a:r>
            <a:r>
              <a:rPr lang="ru-RU" dirty="0" err="1">
                <a:latin typeface="Times New Roman" panose="02020603050405020304" pitchFamily="18" charset="0"/>
              </a:rPr>
              <a:t>фио</a:t>
            </a:r>
            <a:r>
              <a:rPr lang="ru-RU" dirty="0">
                <a:latin typeface="Times New Roman" panose="02020603050405020304" pitchFamily="18" charset="0"/>
              </a:rPr>
              <a:t>, рассмотрев в открытом судебном заседании гражданское дело № 2-403/17 по иску </a:t>
            </a:r>
            <a:r>
              <a:rPr lang="ru-RU" dirty="0" err="1">
                <a:latin typeface="Times New Roman" panose="02020603050405020304" pitchFamily="18" charset="0"/>
              </a:rPr>
              <a:t>фио</a:t>
            </a:r>
            <a:r>
              <a:rPr lang="ru-RU" dirty="0">
                <a:latin typeface="Times New Roman" panose="02020603050405020304" pitchFamily="18" charset="0"/>
              </a:rPr>
              <a:t> к наименование организации о компенсации морального вреда в результате ненадлежащего оказания медицинских услуг, компенсации дополнительных затрат, судебных расходов, штрафа,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у с т а н о в и л: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Истец обратилась в Измайловский городской суд адрес с иском к ответчику о взыскании компенсации морального вреда и материального ущерба, вследствие </a:t>
            </a:r>
            <a:r>
              <a:rPr lang="ru-RU" dirty="0" err="1">
                <a:latin typeface="Times New Roman" panose="02020603050405020304" pitchFamily="18" charset="0"/>
              </a:rPr>
              <a:t>несвоевременносй</a:t>
            </a:r>
            <a:r>
              <a:rPr lang="ru-RU" dirty="0">
                <a:latin typeface="Times New Roman" panose="02020603050405020304" pitchFamily="18" charset="0"/>
              </a:rPr>
              <a:t> диагностика рака легких, обусловленной некачественным оказанием ей медицинских услуг. </a:t>
            </a:r>
          </a:p>
          <a:p>
            <a:r>
              <a:rPr lang="ru-RU" dirty="0">
                <a:latin typeface="Times New Roman" panose="02020603050405020304" pitchFamily="18" charset="0"/>
              </a:rPr>
              <a:t>В обоснование заявленных требований истица указала, что, будучи застрахованной в рамках договора добровольного медицинского страхования номер 7009/15 «Страховой стандарт» между открытым страховым наименование организации («Страховщик») и </a:t>
            </a:r>
            <a:r>
              <a:rPr lang="ru-RU" dirty="0" err="1">
                <a:latin typeface="Times New Roman" panose="02020603050405020304" pitchFamily="18" charset="0"/>
              </a:rPr>
              <a:t>фио</a:t>
            </a:r>
            <a:r>
              <a:rPr lang="ru-RU" dirty="0">
                <a:latin typeface="Times New Roman" panose="02020603050405020304" pitchFamily="18" charset="0"/>
              </a:rPr>
              <a:t> («Страхователь»), с дата регулярно обращалась за медицинской помощью и получала амбулаторно-поликлинические услуги в клинике наименование организации. дата врачами наименование организации…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833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Отличительные черты уголовного процесса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19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Линии сравнения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Гражданский процесс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Уголовный процесс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выдвигает требования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Истец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Потерпевший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отвечает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Ответчик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Обвиняемый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принимает 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Судья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Судья, коллегия из 3 судей, присяжные заседатели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Как называется 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Решение (постановление)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Приговор</a:t>
                      </a:r>
                    </a:p>
                    <a:p>
                      <a:r>
                        <a:rPr lang="ru-RU" dirty="0"/>
                        <a:t> (вердикт присяжных)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реализует 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Служба судебных приставов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Пенитенциарные органы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Меры пресечения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Подписка о невыезде, ограничение передвижения, исполнительный лист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Исправительная колония, колония строгого режима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49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Источники гражданского процессуального права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Нормы, регламентирующие судебную систему и деятельность суда, содержатся в главе 7 </a:t>
            </a:r>
            <a:r>
              <a:rPr lang="ru-RU" b="1" dirty="0"/>
              <a:t>Конституции РФ</a:t>
            </a:r>
            <a:r>
              <a:rPr lang="ru-RU" dirty="0"/>
              <a:t>. Статья 19 закрепляет равенство всех перед законом и судом, ст. 46, 47, 52 закрепляют основные гарантии судебной защиты прав граждан, ст. 48 - право на получение квалифицированной юридической помощи, ст. 51 - свидетельский иммунитет. </a:t>
            </a:r>
          </a:p>
        </p:txBody>
      </p:sp>
    </p:spTree>
    <p:extLst>
      <p:ext uri="{BB962C8B-B14F-4D97-AF65-F5344CB8AC3E}">
        <p14:creationId xmlns:p14="http://schemas.microsoft.com/office/powerpoint/2010/main" val="134601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Источники гражданского процессуального права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ГПК РФ, принятый 14 ноября 2002 г. Нормы ГПК РФ сформулированы в 446 статьях, 47 главах, 7 разделах.</a:t>
            </a:r>
          </a:p>
        </p:txBody>
      </p:sp>
    </p:spTree>
    <p:extLst>
      <p:ext uri="{BB962C8B-B14F-4D97-AF65-F5344CB8AC3E}">
        <p14:creationId xmlns:p14="http://schemas.microsoft.com/office/powerpoint/2010/main" val="358239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Источники гражданского процессуального права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Федеральный конституционный закон от 31 декабря 1996 г. N 1-ФКЗ "О судебной системе Российской Федерации" </a:t>
            </a:r>
          </a:p>
          <a:p>
            <a:r>
              <a:rPr lang="ru-RU" dirty="0"/>
              <a:t>Федеральный закон от 17 декабря 1998 г. N 188-ФЗ "О мировых судьях в Российской Федерации" </a:t>
            </a:r>
          </a:p>
          <a:p>
            <a:r>
              <a:rPr lang="ru-RU" dirty="0"/>
              <a:t>Федеральный закон от 21 июля 1997 г. N 119-ФЗ "Об исполнительном производстве" </a:t>
            </a:r>
          </a:p>
        </p:txBody>
      </p:sp>
    </p:spTree>
    <p:extLst>
      <p:ext uri="{BB962C8B-B14F-4D97-AF65-F5344CB8AC3E}">
        <p14:creationId xmlns:p14="http://schemas.microsoft.com/office/powerpoint/2010/main" val="353986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36911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Соглашение о порядке разрешения споров, связанных с осуществлением хозяйственной деятельности (Киев, 20 марта 1992 г.)</a:t>
            </a:r>
          </a:p>
          <a:p>
            <a:r>
              <a:rPr lang="ru-RU" sz="2800" dirty="0"/>
              <a:t> Конвенцию о правовой помощи и правовых отношениях по гражданским, семейным и уголовным делам (Минск, 22 января 1993 г. в ред. от 28 марта 1997 г.)</a:t>
            </a:r>
          </a:p>
          <a:p>
            <a:r>
              <a:rPr lang="ru-RU" sz="2800" dirty="0"/>
              <a:t> Конвенцию по вопросам гражданского процесса (Гаага, 1 марта 1954 г.)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Международные НПА</a:t>
            </a:r>
          </a:p>
        </p:txBody>
      </p:sp>
    </p:spTree>
    <p:extLst>
      <p:ext uri="{BB962C8B-B14F-4D97-AF65-F5344CB8AC3E}">
        <p14:creationId xmlns:p14="http://schemas.microsoft.com/office/powerpoint/2010/main" val="6518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гражданский процесс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 это  урегулированная гражданским процессуальным правом система действий: деятельность суда, лиц, участвующих в деле и иных участников процесса;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 совокупность процессуальных действий и гражданско-процессуальных правоотношений, складывающихся между судом и другими субъектами при рассмотрении и разрешении гражданского дела судом общей юрисдикции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191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Виды гражданского судопроизводства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/>
              <a:t>исковое производство;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/>
              <a:t> приказное производство;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/>
              <a:t>производство по делам, вытекающим из публично-правовых отношений;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/>
              <a:t> особое 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2941202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1431</Words>
  <Application>Microsoft Macintosh PowerPoint</Application>
  <PresentationFormat>Экран (4:3)</PresentationFormat>
  <Paragraphs>127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MS Shell Dlg 2</vt:lpstr>
      <vt:lpstr>Times New Roman</vt:lpstr>
      <vt:lpstr>Wingdings</vt:lpstr>
      <vt:lpstr>Wingdings 3</vt:lpstr>
      <vt:lpstr>Мэдисон</vt:lpstr>
      <vt:lpstr>Гражданское процессуальное право </vt:lpstr>
      <vt:lpstr>Предмет</vt:lpstr>
      <vt:lpstr>Структура отрасли</vt:lpstr>
      <vt:lpstr>Источники гражданского процессуального права</vt:lpstr>
      <vt:lpstr>Источники гражданского процессуального права</vt:lpstr>
      <vt:lpstr>Источники гражданского процессуального права</vt:lpstr>
      <vt:lpstr>Международные НПА</vt:lpstr>
      <vt:lpstr>гражданский процесс </vt:lpstr>
      <vt:lpstr>Виды гражданского судопроизводства </vt:lpstr>
      <vt:lpstr>Стадии судебного процесса </vt:lpstr>
      <vt:lpstr>ИСК</vt:lpstr>
      <vt:lpstr>Элементы иска</vt:lpstr>
      <vt:lpstr>Предмет иска</vt:lpstr>
      <vt:lpstr>основание иска</vt:lpstr>
      <vt:lpstr>Презентация PowerPoint</vt:lpstr>
      <vt:lpstr>цена иска представляет собой институт искового производства, характеризующий стоимостное денежное выражение предмета спора между истцом и ответчиком</vt:lpstr>
      <vt:lpstr>Презентация PowerPoint</vt:lpstr>
      <vt:lpstr>Презентация PowerPoint</vt:lpstr>
      <vt:lpstr>Презентация PowerPoint</vt:lpstr>
      <vt:lpstr>МЕДИЦИНСКИЙ РАБОТНИК КАК УЧАСТНИК ГРАЖДАНСКОГО ДЕЛА ПО ИСКУ ПАЦИЕНТА: ПРАВОВОЙ СТАТУС </vt:lpstr>
      <vt:lpstr>Подведомственность</vt:lpstr>
      <vt:lpstr>Подсудность</vt:lpstr>
      <vt:lpstr>Подсудность</vt:lpstr>
      <vt:lpstr>Презентация PowerPoint</vt:lpstr>
      <vt:lpstr>Презентация PowerPoint</vt:lpstr>
      <vt:lpstr>ИСТОРИЯ БОЛЕЗНИ КАК ДОКАЗАТЕЛЬСТВО ПО ГРАЖДАНСКОМУ ДЕЛУ </vt:lpstr>
      <vt:lpstr>ИСТОРИЯ БОЛЕЗНИ КАК ДОКАЗАТЕЛЬСТВО ПО ГРАЖДАНСКОМУ ДЕЛУ</vt:lpstr>
      <vt:lpstr>Доказывание</vt:lpstr>
      <vt:lpstr>Презентация PowerPoint</vt:lpstr>
      <vt:lpstr>Презентация PowerPoint</vt:lpstr>
      <vt:lpstr>Отличительные черты уголовного процесса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Гражданское процессуальное право </dc:title>
  <dc:creator>Ivanov, Efim</dc:creator>
  <cp:lastModifiedBy>igrezina@gmail.com</cp:lastModifiedBy>
  <cp:revision>5</cp:revision>
  <dcterms:created xsi:type="dcterms:W3CDTF">2019-04-16T19:04:25Z</dcterms:created>
  <dcterms:modified xsi:type="dcterms:W3CDTF">2020-03-17T18:21:23Z</dcterms:modified>
</cp:coreProperties>
</file>